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60" r:id="rId4"/>
    <p:sldId id="259" r:id="rId5"/>
    <p:sldId id="264" r:id="rId6"/>
    <p:sldId id="267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48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7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6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58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3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1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7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8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8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3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3948636-F3AD-4F6C-8363-EEC1A4630E87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3E5A130-7AA2-4F8A-823D-A4F0BE303BD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22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F9CA2E-5E68-A25A-12C3-7687034497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5758" y="1637415"/>
            <a:ext cx="7240772" cy="2987748"/>
          </a:xfrm>
        </p:spPr>
        <p:txBody>
          <a:bodyPr>
            <a:normAutofit fontScale="92500"/>
          </a:bodyPr>
          <a:lstStyle/>
          <a:p>
            <a:endParaRPr lang="fa-IR" dirty="0">
              <a:cs typeface="B Tehran" panose="00000400000000000000" pitchFamily="2" charset="-78"/>
            </a:endParaRPr>
          </a:p>
          <a:p>
            <a:endParaRPr lang="fa-IR" dirty="0">
              <a:cs typeface="B Tehran" panose="00000400000000000000" pitchFamily="2" charset="-78"/>
            </a:endParaRPr>
          </a:p>
          <a:p>
            <a:pPr algn="ctr"/>
            <a:endParaRPr lang="fa-IR" dirty="0">
              <a:cs typeface="B Tehran" panose="00000400000000000000" pitchFamily="2" charset="-78"/>
            </a:endParaRPr>
          </a:p>
          <a:p>
            <a:pPr algn="ctr"/>
            <a:r>
              <a:rPr lang="ar-SA" sz="3600" b="1" dirty="0">
                <a:solidFill>
                  <a:schemeClr val="tx1"/>
                </a:solidFill>
                <a:cs typeface="+mj-cs"/>
              </a:rPr>
              <a:t>گزارش عملکرد کتابخانه  دانشکده پزشکی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a-IR" sz="3600" b="1" dirty="0">
                <a:solidFill>
                  <a:schemeClr val="tx1"/>
                </a:solidFill>
                <a:cs typeface="+mj-cs"/>
              </a:rPr>
              <a:t>در سال </a:t>
            </a:r>
            <a:r>
              <a:rPr lang="fa-IR" sz="5400" b="1" dirty="0">
                <a:solidFill>
                  <a:schemeClr val="tx1"/>
                </a:solidFill>
                <a:cs typeface="B Tehran" panose="00000400000000000000" pitchFamily="2" charset="-78"/>
              </a:rPr>
              <a:t>1402</a:t>
            </a:r>
          </a:p>
          <a:p>
            <a:endParaRPr lang="en-US" dirty="0">
              <a:cs typeface="B Teh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541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98F464-5D16-DA7E-9D30-65DA395D26E4}"/>
              </a:ext>
            </a:extLst>
          </p:cNvPr>
          <p:cNvSpPr txBox="1"/>
          <p:nvPr/>
        </p:nvSpPr>
        <p:spPr>
          <a:xfrm>
            <a:off x="2502440" y="882284"/>
            <a:ext cx="6094378" cy="322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انجام شده در بخش ثبت و سازماندهی منابع اطلاعاتی 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9923B03-D8A3-71D9-3BA7-C85D6FC1D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89222"/>
              </p:ext>
            </p:extLst>
          </p:nvPr>
        </p:nvGraphicFramePr>
        <p:xfrm>
          <a:off x="3455581" y="1582265"/>
          <a:ext cx="6209414" cy="31704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11511">
                  <a:extLst>
                    <a:ext uri="{9D8B030D-6E8A-4147-A177-3AD203B41FA5}">
                      <a16:colId xmlns:a16="http://schemas.microsoft.com/office/drawing/2014/main" val="2782660780"/>
                    </a:ext>
                  </a:extLst>
                </a:gridCol>
                <a:gridCol w="1482163">
                  <a:extLst>
                    <a:ext uri="{9D8B030D-6E8A-4147-A177-3AD203B41FA5}">
                      <a16:colId xmlns:a16="http://schemas.microsoft.com/office/drawing/2014/main" val="3410297045"/>
                    </a:ext>
                  </a:extLst>
                </a:gridCol>
                <a:gridCol w="2915740">
                  <a:extLst>
                    <a:ext uri="{9D8B030D-6E8A-4147-A177-3AD203B41FA5}">
                      <a16:colId xmlns:a16="http://schemas.microsoft.com/office/drawing/2014/main" val="1963789426"/>
                    </a:ext>
                  </a:extLst>
                </a:gridCol>
              </a:tblGrid>
              <a:tr h="434694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تعداد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واحد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شرح فعالیت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990"/>
                  </a:ext>
                </a:extLst>
              </a:tr>
              <a:tr h="45391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53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عنوان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فهرست نویسی کتب فارسی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3889024"/>
                  </a:ext>
                </a:extLst>
              </a:tr>
              <a:tr h="466245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9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عنوان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فهرست نویسی کتب لاتین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382379"/>
                  </a:ext>
                </a:extLst>
              </a:tr>
              <a:tr h="45391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209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نسخه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ثبت کتب فارسی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216711"/>
                  </a:ext>
                </a:extLst>
              </a:tr>
              <a:tr h="45391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9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نسخه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ثبت کتب لاتین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400789"/>
                  </a:ext>
                </a:extLst>
              </a:tr>
              <a:tr h="45391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292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نسخه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وجین کتاب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16160"/>
                  </a:ext>
                </a:extLst>
              </a:tr>
              <a:tr h="45391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250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عنوان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ثبت پایان نامه ها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458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01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98F464-5D16-DA7E-9D30-65DA395D26E4}"/>
              </a:ext>
            </a:extLst>
          </p:cNvPr>
          <p:cNvSpPr txBox="1"/>
          <p:nvPr/>
        </p:nvSpPr>
        <p:spPr>
          <a:xfrm>
            <a:off x="2502440" y="882284"/>
            <a:ext cx="6094378" cy="322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انجام شده در 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زمینه امانت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منابع اطلاعاتی :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9923B03-D8A3-71D9-3BA7-C85D6FC1D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34720"/>
              </p:ext>
            </p:extLst>
          </p:nvPr>
        </p:nvGraphicFramePr>
        <p:xfrm>
          <a:off x="3593805" y="1582265"/>
          <a:ext cx="6422064" cy="348946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33348">
                  <a:extLst>
                    <a:ext uri="{9D8B030D-6E8A-4147-A177-3AD203B41FA5}">
                      <a16:colId xmlns:a16="http://schemas.microsoft.com/office/drawing/2014/main" val="2782660780"/>
                    </a:ext>
                  </a:extLst>
                </a:gridCol>
                <a:gridCol w="1154670">
                  <a:extLst>
                    <a:ext uri="{9D8B030D-6E8A-4147-A177-3AD203B41FA5}">
                      <a16:colId xmlns:a16="http://schemas.microsoft.com/office/drawing/2014/main" val="3410297045"/>
                    </a:ext>
                  </a:extLst>
                </a:gridCol>
                <a:gridCol w="3934046">
                  <a:extLst>
                    <a:ext uri="{9D8B030D-6E8A-4147-A177-3AD203B41FA5}">
                      <a16:colId xmlns:a16="http://schemas.microsoft.com/office/drawing/2014/main" val="1963789426"/>
                    </a:ext>
                  </a:extLst>
                </a:gridCol>
              </a:tblGrid>
              <a:tr h="478428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تعداد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واحد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شرح فعالیت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990"/>
                  </a:ext>
                </a:extLst>
              </a:tr>
              <a:tr h="499577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2436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نسخه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امانت کتاب فارسی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3889024"/>
                  </a:ext>
                </a:extLst>
              </a:tr>
              <a:tr h="513153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265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نسخه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امانت کتاب لاتین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382379"/>
                  </a:ext>
                </a:extLst>
              </a:tr>
              <a:tr h="499577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200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نسخه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تمدید کتاب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216711"/>
                  </a:ext>
                </a:extLst>
              </a:tr>
              <a:tr h="499577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2342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نسخه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برگشت کتاب و مرتب سازی قفسه</a:t>
                      </a:r>
                      <a:r>
                        <a:rPr lang="en-US" sz="1600" b="1" dirty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600" b="1" dirty="0">
                          <a:cs typeface="B Nazanin" panose="00000400000000000000" pitchFamily="2" charset="-78"/>
                        </a:rPr>
                        <a:t>ها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400789"/>
                  </a:ext>
                </a:extLst>
              </a:tr>
              <a:tr h="499577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246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نفر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آموزش جستجوی منابع به مراجعین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16160"/>
                  </a:ext>
                </a:extLst>
              </a:tr>
              <a:tr h="499577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200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عنوان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بررسی کمبودهای کتب کتابخاانه و درخواست تهیه آنها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458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219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98F464-5D16-DA7E-9D30-65DA395D26E4}"/>
              </a:ext>
            </a:extLst>
          </p:cNvPr>
          <p:cNvSpPr txBox="1"/>
          <p:nvPr/>
        </p:nvSpPr>
        <p:spPr>
          <a:xfrm>
            <a:off x="2502440" y="882284"/>
            <a:ext cx="6094378" cy="322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انجام شده در 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زمینه عضویت و تسویه حساب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9923B03-D8A3-71D9-3BA7-C85D6FC1D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046245"/>
              </p:ext>
            </p:extLst>
          </p:nvPr>
        </p:nvGraphicFramePr>
        <p:xfrm>
          <a:off x="3455581" y="1582265"/>
          <a:ext cx="6209414" cy="135484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11511">
                  <a:extLst>
                    <a:ext uri="{9D8B030D-6E8A-4147-A177-3AD203B41FA5}">
                      <a16:colId xmlns:a16="http://schemas.microsoft.com/office/drawing/2014/main" val="2782660780"/>
                    </a:ext>
                  </a:extLst>
                </a:gridCol>
                <a:gridCol w="1218768">
                  <a:extLst>
                    <a:ext uri="{9D8B030D-6E8A-4147-A177-3AD203B41FA5}">
                      <a16:colId xmlns:a16="http://schemas.microsoft.com/office/drawing/2014/main" val="3410297045"/>
                    </a:ext>
                  </a:extLst>
                </a:gridCol>
                <a:gridCol w="3179135">
                  <a:extLst>
                    <a:ext uri="{9D8B030D-6E8A-4147-A177-3AD203B41FA5}">
                      <a16:colId xmlns:a16="http://schemas.microsoft.com/office/drawing/2014/main" val="1963789426"/>
                    </a:ext>
                  </a:extLst>
                </a:gridCol>
              </a:tblGrid>
              <a:tr h="434694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تعداد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واحد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شرح فعالیت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990"/>
                  </a:ext>
                </a:extLst>
              </a:tr>
              <a:tr h="466245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4747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نفر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عضویت دانشجویان و کارکنان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382379"/>
                  </a:ext>
                </a:extLst>
              </a:tr>
              <a:tr h="45391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720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نفر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کنترل و تایید تسویه پایان نامه دانشجویان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216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439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98F464-5D16-DA7E-9D30-65DA395D26E4}"/>
              </a:ext>
            </a:extLst>
          </p:cNvPr>
          <p:cNvSpPr txBox="1"/>
          <p:nvPr/>
        </p:nvSpPr>
        <p:spPr>
          <a:xfrm>
            <a:off x="2642313" y="1977656"/>
            <a:ext cx="6907374" cy="322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انجام شده در 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زمینه کارشناسی پژوهشی ( سامانه پژوهان )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9923B03-D8A3-71D9-3BA7-C85D6FC1D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301807"/>
              </p:ext>
            </p:extLst>
          </p:nvPr>
        </p:nvGraphicFramePr>
        <p:xfrm>
          <a:off x="3359888" y="2751575"/>
          <a:ext cx="6209414" cy="135484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11511">
                  <a:extLst>
                    <a:ext uri="{9D8B030D-6E8A-4147-A177-3AD203B41FA5}">
                      <a16:colId xmlns:a16="http://schemas.microsoft.com/office/drawing/2014/main" val="2782660780"/>
                    </a:ext>
                  </a:extLst>
                </a:gridCol>
                <a:gridCol w="1080545">
                  <a:extLst>
                    <a:ext uri="{9D8B030D-6E8A-4147-A177-3AD203B41FA5}">
                      <a16:colId xmlns:a16="http://schemas.microsoft.com/office/drawing/2014/main" val="3410297045"/>
                    </a:ext>
                  </a:extLst>
                </a:gridCol>
                <a:gridCol w="3317358">
                  <a:extLst>
                    <a:ext uri="{9D8B030D-6E8A-4147-A177-3AD203B41FA5}">
                      <a16:colId xmlns:a16="http://schemas.microsoft.com/office/drawing/2014/main" val="1963789426"/>
                    </a:ext>
                  </a:extLst>
                </a:gridCol>
              </a:tblGrid>
              <a:tr h="434694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تعداد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واحد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شرح فعالیت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990"/>
                  </a:ext>
                </a:extLst>
              </a:tr>
              <a:tr h="45391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100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نفر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مشاوره در زمینه نرم افزار سامانه پژوهان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3889024"/>
                  </a:ext>
                </a:extLst>
              </a:tr>
              <a:tr h="466245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250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مراجعین 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انجام تایید پایان نامه در نرم افزار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382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568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98F464-5D16-DA7E-9D30-65DA395D26E4}"/>
              </a:ext>
            </a:extLst>
          </p:cNvPr>
          <p:cNvSpPr txBox="1"/>
          <p:nvPr/>
        </p:nvSpPr>
        <p:spPr>
          <a:xfrm>
            <a:off x="2658262" y="2115879"/>
            <a:ext cx="6875476" cy="322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انجام شده در 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زمینه خدمات  مربوط به پایان نامه ها 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9923B03-D8A3-71D9-3BA7-C85D6FC1D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996968"/>
              </p:ext>
            </p:extLst>
          </p:nvPr>
        </p:nvGraphicFramePr>
        <p:xfrm>
          <a:off x="3413051" y="2730434"/>
          <a:ext cx="6209414" cy="159293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86540">
                  <a:extLst>
                    <a:ext uri="{9D8B030D-6E8A-4147-A177-3AD203B41FA5}">
                      <a16:colId xmlns:a16="http://schemas.microsoft.com/office/drawing/2014/main" val="2782660780"/>
                    </a:ext>
                  </a:extLst>
                </a:gridCol>
                <a:gridCol w="956930">
                  <a:extLst>
                    <a:ext uri="{9D8B030D-6E8A-4147-A177-3AD203B41FA5}">
                      <a16:colId xmlns:a16="http://schemas.microsoft.com/office/drawing/2014/main" val="3410297045"/>
                    </a:ext>
                  </a:extLst>
                </a:gridCol>
                <a:gridCol w="3965944">
                  <a:extLst>
                    <a:ext uri="{9D8B030D-6E8A-4147-A177-3AD203B41FA5}">
                      <a16:colId xmlns:a16="http://schemas.microsoft.com/office/drawing/2014/main" val="1963789426"/>
                    </a:ext>
                  </a:extLst>
                </a:gridCol>
              </a:tblGrid>
              <a:tr h="434694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تعداد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واحد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شرح فعالیت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990"/>
                  </a:ext>
                </a:extLst>
              </a:tr>
              <a:tr h="45391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450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نفر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عضویت دانشجویان جهت دسترسی به نسخ پایان نامه های الکترونیکی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3889024"/>
                  </a:ext>
                </a:extLst>
              </a:tr>
              <a:tr h="466245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100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نفر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آموزش دانشجویان متقاضی درخصوص دسترسی به نسخ پایان نامه های الکترونیکی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382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941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98F464-5D16-DA7E-9D30-65DA395D26E4}"/>
              </a:ext>
            </a:extLst>
          </p:cNvPr>
          <p:cNvSpPr txBox="1"/>
          <p:nvPr/>
        </p:nvSpPr>
        <p:spPr>
          <a:xfrm>
            <a:off x="3048811" y="1637195"/>
            <a:ext cx="6094378" cy="322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اقدامات انجام شده در </a:t>
            </a:r>
            <a:r>
              <a:rPr kumimoji="0" lang="fa-I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زمینه آموزش و اطلاع رسانی</a:t>
            </a:r>
            <a:r>
              <a:rPr kumimoji="0" lang="ar-SA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9923B03-D8A3-71D9-3BA7-C85D6FC1D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729207"/>
              </p:ext>
            </p:extLst>
          </p:nvPr>
        </p:nvGraphicFramePr>
        <p:xfrm>
          <a:off x="3455581" y="2305279"/>
          <a:ext cx="6124354" cy="14800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11511">
                  <a:extLst>
                    <a:ext uri="{9D8B030D-6E8A-4147-A177-3AD203B41FA5}">
                      <a16:colId xmlns:a16="http://schemas.microsoft.com/office/drawing/2014/main" val="2782660780"/>
                    </a:ext>
                  </a:extLst>
                </a:gridCol>
                <a:gridCol w="1133708">
                  <a:extLst>
                    <a:ext uri="{9D8B030D-6E8A-4147-A177-3AD203B41FA5}">
                      <a16:colId xmlns:a16="http://schemas.microsoft.com/office/drawing/2014/main" val="3410297045"/>
                    </a:ext>
                  </a:extLst>
                </a:gridCol>
                <a:gridCol w="3179135">
                  <a:extLst>
                    <a:ext uri="{9D8B030D-6E8A-4147-A177-3AD203B41FA5}">
                      <a16:colId xmlns:a16="http://schemas.microsoft.com/office/drawing/2014/main" val="1963789426"/>
                    </a:ext>
                  </a:extLst>
                </a:gridCol>
              </a:tblGrid>
              <a:tr h="434694"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تعداد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واحد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B Titr" panose="00000700000000000000" pitchFamily="2" charset="-78"/>
                        </a:rPr>
                        <a:t>شرح فعالیت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990"/>
                  </a:ext>
                </a:extLst>
              </a:tr>
              <a:tr h="45391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6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کارگاه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برگزاری کارگاه آموزشی جهت دانشجویان  و هیات علمی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3889024"/>
                  </a:ext>
                </a:extLst>
              </a:tr>
              <a:tr h="466245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10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مکاتبه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cs typeface="B Nazanin" panose="00000400000000000000" pitchFamily="2" charset="-78"/>
                        </a:rPr>
                        <a:t>تنظیم مکاتبات از طریق کارتابل </a:t>
                      </a:r>
                      <a:endParaRPr lang="en-US" sz="16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382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7918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243</Words>
  <Application>Microsoft Office PowerPoint</Application>
  <PresentationFormat>Widescreen</PresentationFormat>
  <Paragraphs>89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 Nazanin</vt:lpstr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malihe pourali</dc:creator>
  <cp:lastModifiedBy>malihe pourali</cp:lastModifiedBy>
  <cp:revision>50</cp:revision>
  <dcterms:created xsi:type="dcterms:W3CDTF">2024-11-23T09:35:03Z</dcterms:created>
  <dcterms:modified xsi:type="dcterms:W3CDTF">2025-04-07T07:08:10Z</dcterms:modified>
</cp:coreProperties>
</file>